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86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5"/>
    <p:sldId id="278" r:id="rId26"/>
    <p:sldId id="279" r:id="rId27"/>
    <p:sldId id="284" r:id="rId28"/>
    <p:sldId id="280" r:id="rId29"/>
    <p:sldId id="281" r:id="rId30"/>
    <p:sldId id="282" r:id="rId31"/>
    <p:sldId id="283" r:id="rId32"/>
    <p:sldId id="285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3" r:id="rId4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2" Type="http://schemas.openxmlformats.org/officeDocument/2006/relationships/tableStyles" Target="tableStyles.xml"/><Relationship Id="rId51" Type="http://schemas.openxmlformats.org/officeDocument/2006/relationships/viewProps" Target="viewProps.xml"/><Relationship Id="rId50" Type="http://schemas.openxmlformats.org/officeDocument/2006/relationships/presProps" Target="presProps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6.png"/><Relationship Id="rId1" Type="http://schemas.openxmlformats.org/officeDocument/2006/relationships/image" Target="../media/image45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7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0.png"/><Relationship Id="rId1" Type="http://schemas.openxmlformats.org/officeDocument/2006/relationships/image" Target="../media/image4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第十一课 Unity的基础操作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unity</a:t>
            </a:r>
            <a:r>
              <a:rPr lang="zh-CN" altLang="en-US"/>
              <a:t>是什么</a:t>
            </a:r>
            <a:r>
              <a:rPr lang="en-US" altLang="zh-CN"/>
              <a:t>?</a:t>
            </a:r>
            <a:r>
              <a:rPr lang="zh-CN" altLang="en-US"/>
              <a:t>界面简介</a:t>
            </a:r>
            <a:r>
              <a:rPr lang="en-US" altLang="zh-CN"/>
              <a:t>,</a:t>
            </a:r>
            <a:r>
              <a:rPr lang="zh-CN" altLang="en-US"/>
              <a:t>基本操作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23620" y="177800"/>
            <a:ext cx="10143490" cy="64884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546735"/>
            <a:ext cx="10515600" cy="57397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38200" y="0"/>
            <a:ext cx="2659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创建成功</a:t>
            </a:r>
            <a:endParaRPr lang="zh-CN" altLang="en-US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8585"/>
            <a:ext cx="10515600" cy="6597015"/>
          </a:xfrm>
        </p:spPr>
        <p:txBody>
          <a:bodyPr>
            <a:normAutofit fontScale="70000"/>
          </a:bodyPr>
          <a:p>
            <a:pPr marL="0" indent="0">
              <a:buNone/>
            </a:pPr>
            <a:r>
              <a:rPr lang="en-US" altLang="zh-CN" sz="4570" b="1"/>
              <a:t>Unity</a:t>
            </a:r>
            <a:r>
              <a:rPr lang="zh-CN" altLang="en-US" sz="4570" b="1"/>
              <a:t>工程的目录介绍</a:t>
            </a:r>
            <a:endParaRPr lang="en-US" altLang="zh-CN" sz="4570" b="1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Assets </a:t>
            </a:r>
            <a:r>
              <a:rPr lang="en-US" altLang="zh-CN" sz="2400"/>
              <a:t>工程中所有资源的存放目录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Library </a:t>
            </a:r>
            <a:r>
              <a:rPr lang="en-US" altLang="zh-CN" sz="2400">
                <a:solidFill>
                  <a:schemeClr val="tx1"/>
                </a:solidFill>
              </a:rPr>
              <a:t>Unity</a:t>
            </a:r>
            <a:r>
              <a:rPr lang="en-US" altLang="zh-CN" sz="2400"/>
              <a:t>自动生成的中间文件目录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Logs </a:t>
            </a:r>
            <a:r>
              <a:rPr lang="en-US" altLang="zh-CN" sz="2400">
                <a:solidFill>
                  <a:schemeClr val="tx1"/>
                </a:solidFill>
              </a:rPr>
              <a:t>Unity</a:t>
            </a:r>
            <a:r>
              <a:rPr lang="en-US" altLang="zh-CN" sz="2400"/>
              <a:t>自动生成的日志文件目录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Packages </a:t>
            </a:r>
            <a:r>
              <a:rPr lang="en-US" altLang="zh-CN" sz="2400"/>
              <a:t>Unity的包管理器相关文件存放目录，后续会详细讲解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ProjectSettings </a:t>
            </a:r>
            <a:r>
              <a:rPr lang="en-US" altLang="zh-CN" sz="2400"/>
              <a:t>工程的相关设置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Temp </a:t>
            </a:r>
            <a:r>
              <a:rPr lang="en-US" altLang="zh-CN" sz="2400"/>
              <a:t>只有Unity打开这个工程的时候，Temp目录才会出现存放一些临时文件，关闭Unity该目录会自动消失</a:t>
            </a: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endParaRPr lang="en-US" altLang="zh-CN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400">
                <a:solidFill>
                  <a:srgbClr val="FF0000"/>
                </a:solidFill>
              </a:rPr>
              <a:t>tips</a:t>
            </a:r>
            <a:r>
              <a:rPr lang="en-US" altLang="zh-CN" sz="2400"/>
              <a:t>:这些文件中，</a:t>
            </a:r>
            <a:r>
              <a:rPr lang="en-US" altLang="zh-CN" sz="2400">
                <a:solidFill>
                  <a:srgbClr val="FF0000"/>
                </a:solidFill>
              </a:rPr>
              <a:t>Assets、Packages、ProjectSettings</a:t>
            </a:r>
            <a:r>
              <a:rPr lang="en-US" altLang="zh-CN" sz="2400"/>
              <a:t>三个文件夹是必须的，也不能删除，其他文件都可以由Unity自动生成。在存档、拷贝工程源文件时，可以只压缩Assets、Packages、ProjectSettings这三个文件夹，可以减小压缩包的体积。</a:t>
            </a:r>
            <a:endParaRPr lang="en-US" altLang="zh-CN" sz="2400"/>
          </a:p>
          <a:p>
            <a:pPr marL="0" indent="0">
              <a:buNone/>
            </a:pPr>
            <a:endParaRPr lang="en-US" altLang="zh-CN" sz="24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94880" y="489585"/>
            <a:ext cx="4667250" cy="19272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8120"/>
            <a:ext cx="10515600" cy="648843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Unity</a:t>
            </a:r>
            <a:r>
              <a:rPr lang="zh-CN" altLang="en-US" sz="3200" b="1"/>
              <a:t>菜单栏介绍</a:t>
            </a:r>
            <a:endParaRPr lang="zh-CN" altLang="en-US" sz="3200" b="1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File</a:t>
            </a:r>
            <a:r>
              <a:rPr lang="zh-CN" altLang="en-US"/>
              <a:t>: 文件(场景和项目得创建与保存,项目发布)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Edit</a:t>
            </a:r>
            <a:r>
              <a:rPr lang="zh-CN" altLang="en-US"/>
              <a:t>: 编辑(复制粘贴查找和编辑器设置)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Asset</a:t>
            </a:r>
            <a:r>
              <a:rPr lang="zh-CN" altLang="en-US"/>
              <a:t>: 资源(资源的创建 导入 导出 打包)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GameObject</a:t>
            </a:r>
            <a:r>
              <a:rPr lang="zh-CN" altLang="en-US"/>
              <a:t>: 游戏物体(基本几何体的创建)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Component</a:t>
            </a:r>
            <a:r>
              <a:rPr lang="zh-CN" altLang="en-US"/>
              <a:t>: 组件(组件的添加)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</a:rPr>
              <a:t>Window</a:t>
            </a:r>
            <a:r>
              <a:rPr lang="zh-CN" altLang="en-US"/>
              <a:t>: 打开编辑器窗口 Help: 帮助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8120"/>
            <a:ext cx="10515600" cy="653796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如何再次打开工程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3200"/>
              <a:t>方法一</a:t>
            </a:r>
            <a:r>
              <a:rPr lang="en-US" altLang="zh-CN" sz="3200"/>
              <a:t>.</a:t>
            </a:r>
            <a:endParaRPr lang="zh-CN" altLang="en-US" sz="3200"/>
          </a:p>
          <a:p>
            <a:pPr marL="0" indent="0">
              <a:buNone/>
            </a:pPr>
            <a:endParaRPr lang="zh-CN" alt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54425" y="869315"/>
            <a:ext cx="7537450" cy="55683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8760"/>
            <a:ext cx="10515600" cy="5938520"/>
          </a:xfrm>
        </p:spPr>
        <p:txBody>
          <a:bodyPr/>
          <a:p>
            <a:pPr marL="0" indent="0">
              <a:buNone/>
            </a:pPr>
            <a:r>
              <a:rPr lang="zh-CN" altLang="en-US" sz="3200"/>
              <a:t>方法二</a:t>
            </a:r>
            <a:r>
              <a:rPr lang="en-US" altLang="zh-CN" sz="3200"/>
              <a:t>.</a:t>
            </a:r>
            <a:endParaRPr lang="en-US" altLang="zh-CN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52370" y="382905"/>
            <a:ext cx="9124950" cy="58940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四</a:t>
            </a:r>
            <a:r>
              <a:rPr lang="en-US" altLang="zh-CN"/>
              <a:t>.U3D</a:t>
            </a:r>
            <a:r>
              <a:rPr lang="zh-CN" altLang="en-US"/>
              <a:t>窗口介绍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86305" y="1396365"/>
            <a:ext cx="10005695" cy="54616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1910080"/>
            <a:ext cx="21062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Menu </a:t>
            </a:r>
            <a:r>
              <a:rPr lang="zh-CN" altLang="en-US"/>
              <a:t>菜单栏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Toolbar </a:t>
            </a:r>
            <a:r>
              <a:rPr lang="zh-CN" altLang="en-US"/>
              <a:t>工具栏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Hierarchy </a:t>
            </a:r>
            <a:r>
              <a:rPr lang="zh-CN" altLang="en-US"/>
              <a:t>层级窗口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Project </a:t>
            </a:r>
            <a:r>
              <a:rPr lang="zh-CN" altLang="en-US"/>
              <a:t>工程窗口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Scene </a:t>
            </a:r>
            <a:r>
              <a:rPr lang="zh-CN" altLang="en-US"/>
              <a:t>场景窗口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</a:rPr>
              <a:t>Inspector </a:t>
            </a:r>
            <a:r>
              <a:rPr lang="zh-CN" altLang="en-US"/>
              <a:t>检视窗口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35"/>
            <a:ext cx="10515600" cy="685736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几个窗口布局的知识点</a:t>
            </a:r>
            <a:endParaRPr lang="zh-CN" altLang="en-US" sz="3200" b="1"/>
          </a:p>
          <a:p>
            <a:r>
              <a:rPr lang="zh-CN" altLang="en-US"/>
              <a:t>窗口可以任意拖动</a:t>
            </a:r>
            <a:endParaRPr lang="zh-CN" altLang="en-US"/>
          </a:p>
          <a:p>
            <a:r>
              <a:rPr lang="zh-CN" altLang="en-US"/>
              <a:t>拖动完成后可以保存当前布局方案</a:t>
            </a:r>
            <a:endParaRPr lang="zh-CN" altLang="en-US"/>
          </a:p>
          <a:p>
            <a:r>
              <a:rPr lang="zh-CN" altLang="en-US"/>
              <a:t>窗口可以独立拉出来显示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249805"/>
            <a:ext cx="10653395" cy="45364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8425"/>
            <a:ext cx="10515600" cy="6527165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Project</a:t>
            </a:r>
            <a:r>
              <a:rPr lang="zh-CN" altLang="en-US" sz="3200" b="1"/>
              <a:t>窗口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000">
                <a:solidFill>
                  <a:srgbClr val="FF0000"/>
                </a:solidFill>
              </a:rPr>
              <a:t>Assets</a:t>
            </a:r>
            <a:r>
              <a:rPr lang="zh-CN" altLang="en-US" sz="2000"/>
              <a:t>：Assets目录中存放了所有工程中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需要用到的资源（图片、模型等）、代码等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>
                <a:solidFill>
                  <a:srgbClr val="FF0000"/>
                </a:solidFill>
              </a:rPr>
              <a:t>Packages</a:t>
            </a:r>
            <a:r>
              <a:rPr lang="zh-CN" altLang="en-US" sz="2000"/>
              <a:t>：该目录中存放了所有本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工程使用的包（每个包提供一些功能），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可以让你不用写代码就可以使用/实现某些功能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en-US" altLang="zh-CN" sz="1600"/>
              <a:t>tips:如果你查看工程下的Packages目录，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会发现这些Packages中的文件并没有存放在Packages目录中，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只是有一个manifest.json文件，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这是因为通过manifest.json这个文件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就可以将包配置到工程中使用，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这些Packages实际存放在一个公共的目录，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可以供不同项目之间共享使用。</a:t>
            </a:r>
            <a:endParaRPr lang="en-US" altLang="zh-CN" sz="1600"/>
          </a:p>
          <a:p>
            <a:pPr marL="0" indent="0">
              <a:buNone/>
            </a:pPr>
            <a:endParaRPr lang="zh-CN" altLang="en-US" sz="16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3950" y="561975"/>
            <a:ext cx="7115175" cy="57340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8635"/>
          </a:xfrm>
        </p:spPr>
        <p:txBody>
          <a:bodyPr/>
          <a:p>
            <a:pPr marL="0" indent="0">
              <a:buNone/>
            </a:pPr>
            <a:r>
              <a:rPr lang="zh-CN" altLang="en-US" sz="1600" b="1">
                <a:solidFill>
                  <a:srgbClr val="FF0000"/>
                </a:solidFill>
              </a:rPr>
              <a:t>选中任意游戏资源</a:t>
            </a:r>
            <a:r>
              <a:rPr lang="en-US" altLang="zh-CN" sz="1600" b="1">
                <a:solidFill>
                  <a:srgbClr val="FF0000"/>
                </a:solidFill>
              </a:rPr>
              <a:t>,</a:t>
            </a:r>
            <a:r>
              <a:rPr lang="zh-CN" altLang="en-US" sz="1600" b="1">
                <a:solidFill>
                  <a:srgbClr val="FF0000"/>
                </a:solidFill>
              </a:rPr>
              <a:t>这里会显示其路径</a:t>
            </a: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1600" b="1">
                <a:solidFill>
                  <a:srgbClr val="FF0000"/>
                </a:solidFill>
              </a:rPr>
              <a:t>缩放图标</a:t>
            </a:r>
            <a:endParaRPr lang="zh-CN" altLang="en-US" sz="1600" b="1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1600" b="1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8050" y="267335"/>
            <a:ext cx="5562600" cy="15906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050" y="2548255"/>
            <a:ext cx="5504180" cy="41167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778115" y="852805"/>
            <a:ext cx="3584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/>
              <a:t>图标操作</a:t>
            </a:r>
            <a:endParaRPr lang="zh-CN" altLang="en-US" sz="40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一</a:t>
            </a:r>
            <a:r>
              <a:rPr lang="en-US" altLang="zh-CN"/>
              <a:t>.Unity</a:t>
            </a:r>
            <a:r>
              <a:rPr lang="zh-CN" altLang="en-US"/>
              <a:t>是什么</a:t>
            </a:r>
            <a:r>
              <a:rPr lang="en-US" altLang="zh-CN"/>
              <a:t>?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6320"/>
          </a:xfrm>
        </p:spPr>
        <p:txBody>
          <a:bodyPr>
            <a:normAutofit fontScale="80000"/>
          </a:bodyPr>
          <a:p>
            <a:pPr marL="0" indent="0" fontAlgn="auto">
              <a:lnSpc>
                <a:spcPct val="150000"/>
              </a:lnSpc>
              <a:buNone/>
            </a:pPr>
            <a:r>
              <a:rPr lang="zh-CN" altLang="en-US"/>
              <a:t>简单来讲</a:t>
            </a:r>
            <a:r>
              <a:rPr lang="en-US" altLang="zh-CN"/>
              <a:t>,Unity</a:t>
            </a:r>
            <a:r>
              <a:rPr lang="zh-CN" altLang="en-US"/>
              <a:t>就是一个跨平台的游戏引擎</a:t>
            </a:r>
            <a:r>
              <a:rPr lang="en-US" altLang="zh-CN"/>
              <a:t>, </a:t>
            </a:r>
            <a:r>
              <a:rPr lang="zh-CN" altLang="en-US"/>
              <a:t>简称</a:t>
            </a:r>
            <a:r>
              <a:rPr lang="en-US" altLang="zh-CN"/>
              <a:t>U3D.</a:t>
            </a:r>
            <a:endParaRPr lang="en-US" altLang="zh-CN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/>
              <a:t>那引擎的概念呢</a:t>
            </a:r>
            <a:r>
              <a:rPr lang="en-US" altLang="zh-CN"/>
              <a:t>?</a:t>
            </a:r>
            <a:r>
              <a:rPr lang="zh-CN" altLang="en-US"/>
              <a:t>和传统机械引擎不同</a:t>
            </a:r>
            <a:r>
              <a:rPr lang="en-US" altLang="zh-CN"/>
              <a:t>, </a:t>
            </a:r>
            <a:r>
              <a:rPr lang="zh-CN" altLang="en-US"/>
              <a:t>在此处</a:t>
            </a:r>
            <a:r>
              <a:rPr lang="en-US" altLang="zh-CN"/>
              <a:t>, </a:t>
            </a:r>
            <a:r>
              <a:rPr lang="zh-CN" altLang="en-US"/>
              <a:t>引擎是指</a:t>
            </a:r>
            <a:r>
              <a:rPr lang="zh-CN" altLang="en-US">
                <a:solidFill>
                  <a:srgbClr val="FF0000"/>
                </a:solidFill>
              </a:rPr>
              <a:t>一个功能丰富的软件平台</a:t>
            </a:r>
            <a:r>
              <a:rPr lang="zh-CN" altLang="en-US"/>
              <a:t>，可以让创作者快速高效开发内容</a:t>
            </a:r>
            <a:r>
              <a:rPr lang="en-US" altLang="zh-CN"/>
              <a:t>.</a:t>
            </a:r>
            <a:endParaRPr lang="en-US" altLang="zh-CN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/>
              <a:t>市面上的游戏引擎还有</a:t>
            </a:r>
            <a:r>
              <a:rPr lang="en-US" altLang="zh-CN"/>
              <a:t>Unreal(</a:t>
            </a:r>
            <a:r>
              <a:rPr lang="zh-CN" altLang="en-US"/>
              <a:t>虚幻</a:t>
            </a:r>
            <a:r>
              <a:rPr lang="en-US" altLang="zh-CN"/>
              <a:t>), Cocos2D, LayaAir</a:t>
            </a:r>
            <a:r>
              <a:rPr lang="zh-CN" altLang="en-US"/>
              <a:t>等</a:t>
            </a:r>
            <a:r>
              <a:rPr lang="en-US" altLang="zh-CN"/>
              <a:t>.</a:t>
            </a:r>
            <a:r>
              <a:rPr lang="zh-CN" altLang="en-US"/>
              <a:t>相对于其它引擎</a:t>
            </a:r>
            <a:r>
              <a:rPr lang="en-US" altLang="zh-CN"/>
              <a:t>, U3D</a:t>
            </a:r>
            <a:r>
              <a:rPr lang="zh-CN" altLang="en-US"/>
              <a:t>最大的优点就是简单易上手</a:t>
            </a:r>
            <a:r>
              <a:rPr lang="en-US" altLang="zh-CN"/>
              <a:t>, </a:t>
            </a:r>
            <a:r>
              <a:rPr lang="zh-CN" altLang="en-US"/>
              <a:t>功能全面</a:t>
            </a:r>
            <a:r>
              <a:rPr lang="en-US" altLang="zh-CN"/>
              <a:t>,</a:t>
            </a:r>
            <a:r>
              <a:rPr lang="zh-CN" altLang="en-US"/>
              <a:t>支持</a:t>
            </a:r>
            <a:r>
              <a:rPr lang="en-US" altLang="zh-CN"/>
              <a:t>2D,3D,VR,AR</a:t>
            </a:r>
            <a:r>
              <a:rPr lang="zh-CN" altLang="en-US"/>
              <a:t>甚至电影动画的制作</a:t>
            </a:r>
            <a:r>
              <a:rPr lang="en-US" altLang="zh-CN"/>
              <a:t>, </a:t>
            </a:r>
            <a:r>
              <a:rPr lang="zh-CN" altLang="en-US"/>
              <a:t>其最大优势就是实时渲染</a:t>
            </a:r>
            <a:r>
              <a:rPr lang="en-US" altLang="zh-CN"/>
              <a:t>,</a:t>
            </a:r>
            <a:r>
              <a:rPr lang="zh-CN" altLang="en-US"/>
              <a:t>超强的跨平台特性</a:t>
            </a:r>
            <a:r>
              <a:rPr lang="en-US" altLang="zh-CN"/>
              <a:t>,</a:t>
            </a:r>
            <a:r>
              <a:rPr lang="zh-CN" altLang="en-US"/>
              <a:t>一次制作就可以轻松</a:t>
            </a:r>
            <a:r>
              <a:rPr lang="zh-CN" altLang="en-US"/>
              <a:t>发布到各个平台</a:t>
            </a:r>
            <a:r>
              <a:rPr lang="en-US" altLang="zh-CN"/>
              <a:t>.</a:t>
            </a:r>
            <a:endParaRPr lang="en-US" altLang="zh-CN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/>
              <a:t>2019</a:t>
            </a:r>
            <a:r>
              <a:rPr lang="zh-CN" altLang="en-US"/>
              <a:t>年</a:t>
            </a:r>
            <a:r>
              <a:rPr lang="en-US" altLang="zh-CN"/>
              <a:t>, </a:t>
            </a:r>
            <a:r>
              <a:rPr lang="zh-CN" altLang="en-US"/>
              <a:t>根据统计</a:t>
            </a:r>
            <a:r>
              <a:rPr lang="en-US" altLang="zh-CN"/>
              <a:t>,U3D</a:t>
            </a:r>
            <a:r>
              <a:rPr lang="zh-CN" altLang="en-US"/>
              <a:t>占全球引擎市场份额</a:t>
            </a:r>
            <a:r>
              <a:rPr lang="en-US" altLang="zh-CN"/>
              <a:t>45%, </a:t>
            </a:r>
            <a:r>
              <a:rPr lang="zh-CN" altLang="en-US"/>
              <a:t>手游界占</a:t>
            </a:r>
            <a:r>
              <a:rPr lang="en-US" altLang="zh-CN"/>
              <a:t>70%</a:t>
            </a:r>
            <a:r>
              <a:rPr lang="zh-CN" altLang="en-US"/>
              <a:t>以上</a:t>
            </a:r>
            <a:r>
              <a:rPr lang="en-US" altLang="zh-CN"/>
              <a:t>.U3D</a:t>
            </a:r>
            <a:r>
              <a:rPr lang="zh-CN" altLang="en-US"/>
              <a:t>官方数据统计</a:t>
            </a:r>
            <a:r>
              <a:rPr lang="en-US" altLang="zh-CN"/>
              <a:t>, </a:t>
            </a:r>
            <a:r>
              <a:rPr lang="zh-CN" altLang="en-US"/>
              <a:t>未来</a:t>
            </a:r>
            <a:r>
              <a:rPr lang="en-US" altLang="zh-CN"/>
              <a:t>3</a:t>
            </a:r>
            <a:r>
              <a:rPr lang="zh-CN" altLang="en-US"/>
              <a:t>到</a:t>
            </a:r>
            <a:r>
              <a:rPr lang="en-US" altLang="zh-CN"/>
              <a:t>5</a:t>
            </a:r>
            <a:r>
              <a:rPr lang="zh-CN" altLang="en-US"/>
              <a:t>年</a:t>
            </a:r>
            <a:r>
              <a:rPr lang="en-US" altLang="zh-CN"/>
              <a:t>, </a:t>
            </a:r>
            <a:r>
              <a:rPr lang="zh-CN" altLang="en-US"/>
              <a:t>得益于</a:t>
            </a:r>
            <a:r>
              <a:rPr lang="en-US" altLang="zh-CN"/>
              <a:t>VR/AR</a:t>
            </a:r>
            <a:r>
              <a:rPr lang="zh-CN" altLang="en-US"/>
              <a:t>和电影动画业的发展</a:t>
            </a:r>
            <a:r>
              <a:rPr lang="en-US" altLang="zh-CN"/>
              <a:t>, U3D</a:t>
            </a:r>
            <a:r>
              <a:rPr lang="zh-CN" altLang="en-US"/>
              <a:t>的人才需求至少扩充</a:t>
            </a:r>
            <a:r>
              <a:rPr lang="en-US" altLang="zh-CN"/>
              <a:t>2.5</a:t>
            </a:r>
            <a:r>
              <a:rPr lang="zh-CN" altLang="en-US"/>
              <a:t>倍</a:t>
            </a:r>
            <a:r>
              <a:rPr lang="en-US" altLang="zh-CN"/>
              <a:t>.</a:t>
            </a:r>
            <a:endParaRPr lang="en-US" altLang="zh-C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19275" y="938530"/>
            <a:ext cx="8553450" cy="54864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28930" y="193040"/>
            <a:ext cx="22447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/>
              <a:t>右键菜单</a:t>
            </a:r>
            <a:endParaRPr lang="zh-CN" altLang="en-US" sz="3200"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942465"/>
            <a:ext cx="10515600" cy="29730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38200" y="642620"/>
            <a:ext cx="33451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/>
              <a:t>布局</a:t>
            </a:r>
            <a:endParaRPr lang="zh-CN" altLang="en-US" sz="4000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18740" y="450850"/>
            <a:ext cx="6953250" cy="53625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79070" y="472440"/>
            <a:ext cx="1198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 b="1"/>
              <a:t>搜索</a:t>
            </a:r>
            <a:endParaRPr lang="zh-CN" altLang="en-US" sz="4000"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23340" y="739775"/>
            <a:ext cx="3514725" cy="44291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3785" y="549275"/>
            <a:ext cx="3933825" cy="481012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18440"/>
            <a:ext cx="10515600" cy="6348730"/>
          </a:xfrm>
        </p:spPr>
        <p:txBody>
          <a:bodyPr/>
          <a:p>
            <a:pPr marL="0" indent="0">
              <a:buNone/>
            </a:pPr>
            <a:r>
              <a:rPr lang="zh-CN" altLang="en-US" sz="4000" b="1"/>
              <a:t>收藏</a:t>
            </a:r>
            <a:endParaRPr lang="zh-CN" altLang="en-US" sz="4000" b="1"/>
          </a:p>
          <a:p>
            <a:pPr marL="0" indent="0">
              <a:buNone/>
            </a:pPr>
            <a:r>
              <a:rPr lang="zh-CN" altLang="en-US" sz="1800"/>
              <a:t>我们先按照类型或标签搜索</a:t>
            </a:r>
            <a:r>
              <a:rPr lang="en-US" altLang="zh-CN" sz="1800"/>
              <a:t>, </a:t>
            </a:r>
            <a:r>
              <a:rPr lang="zh-CN" altLang="en-US" sz="1800"/>
              <a:t>然后按下收藏按钮即可保存这种搜索条件</a:t>
            </a:r>
            <a:r>
              <a:rPr lang="en-US" altLang="zh-CN" sz="1800"/>
              <a:t>, </a:t>
            </a:r>
            <a:r>
              <a:rPr lang="zh-CN" altLang="en-US" sz="1800"/>
              <a:t>下次直接在收藏列表点击就可以快速搜到资源</a:t>
            </a:r>
            <a:r>
              <a:rPr lang="en-US" altLang="zh-CN" sz="1800"/>
              <a:t>.</a:t>
            </a:r>
            <a:endParaRPr lang="en-US" altLang="zh-CN" sz="1800"/>
          </a:p>
          <a:p>
            <a:pPr marL="0" indent="0">
              <a:buNone/>
            </a:pPr>
            <a:r>
              <a:rPr lang="zh-CN" altLang="en-US" sz="1800"/>
              <a:t>一个资源可以有多个标签</a:t>
            </a:r>
            <a:r>
              <a:rPr lang="en-US" altLang="zh-CN" sz="1800"/>
              <a:t>.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3525" y="2080895"/>
            <a:ext cx="9124950" cy="2695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180330"/>
            <a:ext cx="9296400" cy="120967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8295"/>
            <a:ext cx="10515600" cy="5848985"/>
          </a:xfrm>
        </p:spPr>
        <p:txBody>
          <a:bodyPr/>
          <a:p>
            <a:r>
              <a:rPr lang="zh-CN" altLang="en-US"/>
              <a:t>小技巧</a:t>
            </a:r>
            <a:r>
              <a:rPr lang="en-US" altLang="zh-CN"/>
              <a:t>: </a:t>
            </a:r>
            <a:r>
              <a:rPr lang="zh-CN" altLang="en-US"/>
              <a:t>按住</a:t>
            </a:r>
            <a:r>
              <a:rPr lang="en-US" altLang="zh-CN"/>
              <a:t>ALT</a:t>
            </a:r>
            <a:r>
              <a:rPr lang="zh-CN" altLang="en-US"/>
              <a:t>可以快速展开和折叠目录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8120"/>
            <a:ext cx="10515600" cy="649795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Hierarchy层级窗口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/>
              <a:t>Hierarchy窗口显示的内容是当前游戏场景用到的所有游戏对象</a:t>
            </a:r>
            <a:r>
              <a:rPr lang="en-US" altLang="zh-CN"/>
              <a:t>.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390" y="2110105"/>
            <a:ext cx="11805920" cy="376555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58445"/>
            <a:ext cx="10515600" cy="5918835"/>
          </a:xfrm>
        </p:spPr>
        <p:txBody>
          <a:bodyPr/>
          <a:p>
            <a:pPr marL="0" indent="0">
              <a:buNone/>
            </a:pPr>
            <a:r>
              <a:rPr lang="zh-CN" altLang="en-US" sz="4000" b="1"/>
              <a:t>搜索框</a:t>
            </a:r>
            <a:endParaRPr lang="zh-CN" altLang="en-US" sz="4000" b="1"/>
          </a:p>
          <a:p>
            <a:pPr marL="0" indent="0">
              <a:buNone/>
            </a:pPr>
            <a:endParaRPr lang="zh-CN" altLang="en-US" sz="40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4520" y="1628775"/>
            <a:ext cx="3362325" cy="360045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18440"/>
            <a:ext cx="10515600" cy="6518275"/>
          </a:xfrm>
        </p:spPr>
        <p:txBody>
          <a:bodyPr/>
          <a:p>
            <a:pPr marL="0" indent="0">
              <a:buNone/>
            </a:pPr>
            <a:r>
              <a:rPr lang="en-US" altLang="zh-CN" sz="4000" b="1"/>
              <a:t>Create</a:t>
            </a:r>
            <a:r>
              <a:rPr lang="zh-CN" altLang="en-US" sz="4000" b="1"/>
              <a:t>菜单</a:t>
            </a:r>
            <a:endParaRPr lang="zh-CN" altLang="en-US" sz="4000" b="1"/>
          </a:p>
          <a:p>
            <a:pPr marL="0" indent="0">
              <a:buNone/>
            </a:pPr>
            <a:endParaRPr lang="zh-CN" altLang="en-US" sz="40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95470" y="1200150"/>
            <a:ext cx="3400425" cy="44577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8585"/>
            <a:ext cx="10515600" cy="6617335"/>
          </a:xfrm>
        </p:spPr>
        <p:txBody>
          <a:bodyPr/>
          <a:p>
            <a:pPr marL="0" indent="0">
              <a:buNone/>
            </a:pPr>
            <a:r>
              <a:rPr lang="zh-CN" altLang="en-US" sz="4000" b="1"/>
              <a:t>对象间的父子关系</a:t>
            </a:r>
            <a:endParaRPr lang="zh-CN" altLang="en-US" sz="4000" b="1"/>
          </a:p>
          <a:p>
            <a:pPr marL="0" indent="0">
              <a:buNone/>
            </a:pPr>
            <a:r>
              <a:rPr lang="zh-CN" altLang="en-US" sz="2400"/>
              <a:t>小技巧</a:t>
            </a:r>
            <a:r>
              <a:rPr lang="en-US" altLang="zh-CN" sz="2400"/>
              <a:t>:</a:t>
            </a:r>
            <a:r>
              <a:rPr lang="zh-CN" altLang="en-US" sz="2400"/>
              <a:t>按住</a:t>
            </a:r>
            <a:r>
              <a:rPr lang="en-US" altLang="zh-CN" sz="2400"/>
              <a:t>Alt</a:t>
            </a:r>
            <a:r>
              <a:rPr lang="zh-CN" altLang="en-US" sz="2400"/>
              <a:t>再点击父物体</a:t>
            </a:r>
            <a:r>
              <a:rPr lang="en-US" altLang="zh-CN" sz="2400"/>
              <a:t>,</a:t>
            </a:r>
            <a:r>
              <a:rPr lang="zh-CN" altLang="en-US" sz="2400"/>
              <a:t>可以快速展开</a:t>
            </a:r>
            <a:r>
              <a:rPr lang="en-US" altLang="zh-CN" sz="2400"/>
              <a:t>/</a:t>
            </a:r>
            <a:r>
              <a:rPr lang="zh-CN" altLang="en-US" sz="2400"/>
              <a:t>折叠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1195" y="1914525"/>
            <a:ext cx="3228975" cy="30289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1930"/>
            <a:ext cx="10515600" cy="597535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U3D</a:t>
            </a:r>
            <a:r>
              <a:rPr lang="zh-CN" altLang="en-US" sz="3200" b="1"/>
              <a:t>制作的知名游戏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3200" b="1"/>
              <a:t>王者荣耀</a:t>
            </a:r>
            <a:r>
              <a:rPr lang="en-US" altLang="zh-CN" sz="3200" b="1"/>
              <a:t>:</a:t>
            </a:r>
            <a:endParaRPr lang="en-US" altLang="zh-CN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6670" y="1466850"/>
            <a:ext cx="7058025" cy="39243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8275"/>
            <a:ext cx="10515600" cy="658749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Scene</a:t>
            </a:r>
            <a:r>
              <a:rPr lang="zh-CN" altLang="en-US" sz="3200" b="1"/>
              <a:t>窗口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400"/>
              <a:t>和Hierarchy窗口联系非常紧密的一个窗口是Scene窗口，如果说Hierarchy是一个列表，那Scene就是那个所见即所得的</a:t>
            </a:r>
            <a:r>
              <a:rPr lang="zh-CN" altLang="en-US" sz="2400">
                <a:solidFill>
                  <a:srgbClr val="FF0000"/>
                </a:solidFill>
              </a:rPr>
              <a:t>编辑窗口</a:t>
            </a:r>
            <a:r>
              <a:rPr lang="en-US" altLang="zh-CN" sz="2400">
                <a:solidFill>
                  <a:srgbClr val="FF0000"/>
                </a:solidFill>
              </a:rPr>
              <a:t>.</a:t>
            </a:r>
            <a:endParaRPr lang="en-US" altLang="zh-CN" sz="240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sz="24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sz="2400">
                <a:solidFill>
                  <a:schemeClr val="tx1"/>
                </a:solidFill>
              </a:rPr>
              <a:t>Scene窗口中显示了场景中所有物体。在Scene窗口中可以</a:t>
            </a:r>
            <a:r>
              <a:rPr lang="en-US" altLang="zh-CN" sz="2400">
                <a:solidFill>
                  <a:srgbClr val="FF0000"/>
                </a:solidFill>
              </a:rPr>
              <a:t>预览</a:t>
            </a:r>
            <a:r>
              <a:rPr lang="en-US" altLang="zh-CN" sz="2400">
                <a:solidFill>
                  <a:schemeClr val="tx1"/>
                </a:solidFill>
              </a:rPr>
              <a:t>，</a:t>
            </a:r>
            <a:r>
              <a:rPr lang="en-US" altLang="zh-CN" sz="2400">
                <a:solidFill>
                  <a:srgbClr val="FF0000"/>
                </a:solidFill>
              </a:rPr>
              <a:t>编辑</a:t>
            </a:r>
            <a:r>
              <a:rPr lang="en-US" altLang="zh-CN" sz="2400">
                <a:solidFill>
                  <a:schemeClr val="tx1"/>
                </a:solidFill>
              </a:rPr>
              <a:t>场景中的物体。</a:t>
            </a:r>
            <a:endParaRPr lang="en-US" altLang="zh-CN" sz="24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24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24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2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8905"/>
            <a:ext cx="10515600" cy="646747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Scene Gizmo（小工具）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000"/>
              <a:t>通过小工具可以看出当前Scene窗口中相机的方向。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在Scene窗口中</a:t>
            </a:r>
            <a:r>
              <a:rPr lang="zh-CN" altLang="en-US" sz="2000">
                <a:solidFill>
                  <a:srgbClr val="FF0000"/>
                </a:solidFill>
              </a:rPr>
              <a:t>右键按住移动鼠标</a:t>
            </a:r>
            <a:r>
              <a:rPr lang="zh-CN" altLang="en-US" sz="2000"/>
              <a:t>，视角会随之改变，你可以看到Gizmo也会发生旋转。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点击中心的</a:t>
            </a:r>
            <a:r>
              <a:rPr lang="zh-CN" altLang="en-US" sz="2000">
                <a:solidFill>
                  <a:srgbClr val="FF0000"/>
                </a:solidFill>
              </a:rPr>
              <a:t>小方块</a:t>
            </a:r>
            <a:r>
              <a:rPr lang="zh-CN" altLang="en-US" sz="2000"/>
              <a:t>或</a:t>
            </a:r>
            <a:r>
              <a:rPr lang="zh-CN" altLang="en-US" sz="2000">
                <a:solidFill>
                  <a:srgbClr val="FF0000"/>
                </a:solidFill>
              </a:rPr>
              <a:t>Persp/Iso</a:t>
            </a:r>
            <a:r>
              <a:rPr lang="en-US" altLang="zh-CN" sz="2000"/>
              <a:t>,</a:t>
            </a:r>
            <a:r>
              <a:rPr lang="zh-CN" altLang="en-US" sz="2000"/>
              <a:t>可以切换摄像机的投影模式</a:t>
            </a:r>
            <a:r>
              <a:rPr lang="en-US" altLang="zh-CN" sz="2000"/>
              <a:t>, </a:t>
            </a:r>
            <a:r>
              <a:rPr lang="zh-CN" altLang="en-US" sz="2000"/>
              <a:t>正交和透视</a:t>
            </a:r>
            <a:r>
              <a:rPr lang="en-US" altLang="zh-CN" sz="2000"/>
              <a:t>.</a:t>
            </a:r>
            <a:endParaRPr lang="en-US" altLang="zh-CN" sz="2000"/>
          </a:p>
          <a:p>
            <a:pPr marL="0" indent="0">
              <a:buNone/>
            </a:pPr>
            <a:r>
              <a:rPr lang="zh-CN" altLang="en-US" sz="2000">
                <a:solidFill>
                  <a:srgbClr val="FF0000"/>
                </a:solidFill>
                <a:sym typeface="+mn-ea"/>
              </a:rPr>
              <a:t>Persp </a:t>
            </a:r>
            <a:r>
              <a:rPr lang="en-US" altLang="zh-CN" sz="2000">
                <a:solidFill>
                  <a:srgbClr val="FF0000"/>
                </a:solidFill>
                <a:sym typeface="+mn-ea"/>
              </a:rPr>
              <a:t>: 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透视   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就是人眼睛的真实感官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, 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有距离的远近和大小区别</a:t>
            </a:r>
            <a:endParaRPr lang="zh-CN" altLang="en-US" sz="2000">
              <a:solidFill>
                <a:srgbClr val="FF0000"/>
              </a:solidFill>
              <a:sym typeface="+mn-ea"/>
            </a:endParaRPr>
          </a:p>
          <a:p>
            <a:pPr marL="0" indent="0">
              <a:buNone/>
            </a:pPr>
            <a:r>
              <a:rPr lang="en-US" altLang="zh-CN" sz="2000">
                <a:solidFill>
                  <a:srgbClr val="FF0000"/>
                </a:solidFill>
                <a:sym typeface="+mn-ea"/>
              </a:rPr>
              <a:t>Iso: 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正交  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和透视相反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, 2D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视角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sym typeface="+mn-ea"/>
              </a:rPr>
              <a:t>小技巧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: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sym typeface="+mn-ea"/>
              </a:rPr>
              <a:t>如果你不小心旋转到了天翻地覆，可以在Gizmo中心立方体上右键，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sym typeface="+mn-ea"/>
              </a:rPr>
              <a:t>然后在弹出菜单中点击Free。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sym typeface="+mn-ea"/>
              </a:rPr>
              <a:t>也可以通过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Shift+点击Gizmo中心立方体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还原视角到正常状态。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0" indent="0">
              <a:buNone/>
            </a:pPr>
            <a:endParaRPr lang="zh-CN" altLang="en-US" sz="2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72115" y="128905"/>
            <a:ext cx="1171575" cy="14192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6230" y="1548130"/>
            <a:ext cx="2657475" cy="34956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475" y="4882515"/>
            <a:ext cx="1341120" cy="171386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28600"/>
            <a:ext cx="10515600" cy="639762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视野操作技巧</a:t>
            </a:r>
            <a:endParaRPr lang="zh-CN" altLang="en-US" sz="3200" b="1"/>
          </a:p>
          <a:p>
            <a:pPr fontAlgn="auto">
              <a:lnSpc>
                <a:spcPct val="150000"/>
              </a:lnSpc>
            </a:pPr>
            <a:r>
              <a:rPr lang="zh-CN" altLang="en-US">
                <a:sym typeface="+mn-ea"/>
              </a:rPr>
              <a:t>Hierarchy</a:t>
            </a:r>
            <a:r>
              <a:rPr lang="zh-CN" altLang="en-US"/>
              <a:t>双击游戏对象可以</a:t>
            </a:r>
            <a:r>
              <a:rPr lang="zh-CN" altLang="en-US"/>
              <a:t>快速定位到游戏物体 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按住Alt同时按住鼠标左键</a:t>
            </a:r>
            <a:r>
              <a:rPr lang="en-US" altLang="zh-CN"/>
              <a:t>,</a:t>
            </a:r>
            <a:r>
              <a:rPr lang="zh-CN" altLang="en-US"/>
              <a:t>移动可以围绕观察游戏对象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滚动鼠标滚轮可以让视野靠近或远离对象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拖拽鼠标中键可以平移整个界面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W/S/A/D +按住鼠标右键可以实现漫游 </a:t>
            </a:r>
            <a:r>
              <a:rPr lang="en-US" altLang="zh-CN"/>
              <a:t>, Q和E上下移动</a:t>
            </a:r>
            <a:r>
              <a:rPr lang="en-US" altLang="zh-CN"/>
              <a:t>, </a:t>
            </a:r>
            <a:r>
              <a:rPr lang="zh-CN" altLang="en-US"/>
              <a:t>再同时按住Shift可以</a:t>
            </a:r>
            <a:r>
              <a:rPr lang="zh-CN" altLang="en-US"/>
              <a:t>加速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8280"/>
            <a:ext cx="10515600" cy="596900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选中游戏物体配合工具栏操作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1800"/>
              <a:t>工具栏对应快捷键: 从左至右依次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Q:</a:t>
            </a:r>
            <a:r>
              <a:rPr lang="zh-CN" altLang="en-US" sz="1800"/>
              <a:t>平移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W:移动 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E:旋转  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R:缩放  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T:</a:t>
            </a:r>
            <a:r>
              <a:rPr lang="zh-CN" altLang="en-US" sz="1800"/>
              <a:t>矩形缩放 </a:t>
            </a:r>
            <a:r>
              <a:rPr lang="en-US" altLang="zh-CN" sz="1800"/>
              <a:t>:</a:t>
            </a:r>
            <a:r>
              <a:rPr lang="zh-CN" altLang="en-US" sz="1800"/>
              <a:t>主要用来修改2D/UI元素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Y:</a:t>
            </a:r>
            <a:r>
              <a:rPr lang="zh-CN" altLang="en-US" sz="1800"/>
              <a:t>旋转并缩放</a:t>
            </a: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tips: </a:t>
            </a:r>
            <a:r>
              <a:rPr lang="zh-CN" altLang="en-US" sz="1800"/>
              <a:t>缩放是以</a:t>
            </a:r>
            <a:r>
              <a:rPr lang="zh-CN" altLang="en-US" sz="1800"/>
              <a:t>倍数而非以米为单位</a:t>
            </a: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28870" y="3238500"/>
            <a:ext cx="2333625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115"/>
            <a:ext cx="10515600" cy="670052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zh-CN" altLang="en-US" sz="3200" b="1"/>
              <a:t>小技巧</a:t>
            </a:r>
            <a:endParaRPr lang="zh-CN" altLang="en-US" sz="3200" b="1"/>
          </a:p>
          <a:p>
            <a:pPr fontAlgn="auto">
              <a:lnSpc>
                <a:spcPct val="150000"/>
              </a:lnSpc>
            </a:pPr>
            <a:r>
              <a:rPr lang="zh-CN" altLang="en-US" sz="2000"/>
              <a:t>移动时</a:t>
            </a:r>
            <a:r>
              <a:rPr lang="en-US" altLang="zh-CN" sz="2000"/>
              <a:t>, </a:t>
            </a:r>
            <a:r>
              <a:rPr lang="zh-CN" altLang="en-US" sz="2000"/>
              <a:t>选中物体</a:t>
            </a:r>
            <a:r>
              <a:rPr lang="en-US" altLang="zh-CN" sz="2000"/>
              <a:t>, </a:t>
            </a:r>
            <a:r>
              <a:rPr lang="zh-CN" altLang="en-US" sz="2000"/>
              <a:t>按住</a:t>
            </a:r>
            <a:r>
              <a:rPr lang="en-US" altLang="zh-CN" sz="2000"/>
              <a:t>CTRL</a:t>
            </a:r>
            <a:r>
              <a:rPr lang="zh-CN" altLang="en-US" sz="2000"/>
              <a:t>可实现步长移动</a:t>
            </a:r>
            <a:r>
              <a:rPr lang="en-US" altLang="zh-CN" sz="2000"/>
              <a:t>, </a:t>
            </a:r>
            <a:r>
              <a:rPr lang="zh-CN" altLang="en-US" sz="2000"/>
              <a:t>每次移动为</a:t>
            </a:r>
            <a:r>
              <a:rPr lang="en-US" altLang="zh-CN" sz="2000"/>
              <a:t>1</a:t>
            </a:r>
            <a:r>
              <a:rPr lang="zh-CN" altLang="en-US" sz="2000"/>
              <a:t>米</a:t>
            </a: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en-US" altLang="zh-CN" sz="2000"/>
              <a:t>CTRL+SHIFT</a:t>
            </a:r>
            <a:r>
              <a:rPr lang="zh-CN" altLang="en-US" sz="2000"/>
              <a:t>可以实现对象吸附</a:t>
            </a: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zh-CN" altLang="en-US" sz="2000"/>
              <a:t>按住</a:t>
            </a:r>
            <a:r>
              <a:rPr lang="en-US" altLang="zh-CN" sz="2000"/>
              <a:t>V</a:t>
            </a:r>
            <a:r>
              <a:rPr lang="zh-CN" altLang="en-US" sz="2000"/>
              <a:t>进行拖动</a:t>
            </a:r>
            <a:r>
              <a:rPr lang="en-US" altLang="zh-CN" sz="2000"/>
              <a:t>, </a:t>
            </a:r>
            <a:r>
              <a:rPr lang="zh-CN" altLang="en-US" sz="2000"/>
              <a:t>实现顶点吸附</a:t>
            </a: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en-US" altLang="zh-CN" sz="2000"/>
              <a:t>Ctrl + N</a:t>
            </a:r>
            <a:r>
              <a:rPr lang="zh-CN" altLang="en-US" sz="2000"/>
              <a:t>创建新场景</a:t>
            </a:r>
            <a:r>
              <a:rPr lang="en-US" altLang="zh-CN" sz="2000"/>
              <a:t>, </a:t>
            </a:r>
            <a:r>
              <a:rPr lang="zh-CN" altLang="en-US" sz="2000"/>
              <a:t>双击进入一个场景</a:t>
            </a: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zh-CN" altLang="en-US" sz="2000">
                <a:solidFill>
                  <a:srgbClr val="FF0000"/>
                </a:solidFill>
              </a:rPr>
              <a:t>调整好角度后</a:t>
            </a:r>
            <a:r>
              <a:rPr lang="en-US" altLang="zh-CN" sz="2000">
                <a:solidFill>
                  <a:srgbClr val="FF0000"/>
                </a:solidFill>
              </a:rPr>
              <a:t>, </a:t>
            </a:r>
            <a:r>
              <a:rPr lang="zh-CN" altLang="en-US" sz="2000">
                <a:solidFill>
                  <a:srgbClr val="FF0000"/>
                </a:solidFill>
              </a:rPr>
              <a:t>在</a:t>
            </a:r>
            <a:r>
              <a:rPr lang="en-US" altLang="zh-CN" sz="2000">
                <a:solidFill>
                  <a:srgbClr val="FF0000"/>
                </a:solidFill>
              </a:rPr>
              <a:t>HierarChy</a:t>
            </a:r>
            <a:r>
              <a:rPr lang="zh-CN" altLang="en-US" sz="2000">
                <a:solidFill>
                  <a:srgbClr val="FF0000"/>
                </a:solidFill>
              </a:rPr>
              <a:t>中选中摄像机</a:t>
            </a:r>
            <a:r>
              <a:rPr lang="en-US" altLang="zh-CN" sz="2000">
                <a:solidFill>
                  <a:srgbClr val="FF0000"/>
                </a:solidFill>
              </a:rPr>
              <a:t>, CTRL+shift + F</a:t>
            </a:r>
            <a:r>
              <a:rPr lang="zh-CN" altLang="en-US" sz="2000">
                <a:solidFill>
                  <a:srgbClr val="FF0000"/>
                </a:solidFill>
              </a:rPr>
              <a:t>即可将摄像机定位到当前视角</a:t>
            </a:r>
            <a:endParaRPr lang="en-US" altLang="zh-CN" sz="2000">
              <a:solidFill>
                <a:srgbClr val="FF0000"/>
              </a:solidFill>
            </a:endParaRPr>
          </a:p>
          <a:p>
            <a:pPr fontAlgn="auto">
              <a:lnSpc>
                <a:spcPct val="150000"/>
              </a:lnSpc>
            </a:pPr>
            <a:endParaRPr lang="zh-CN" altLang="en-US" sz="2000"/>
          </a:p>
          <a:p>
            <a:pPr marL="0" indent="0" fontAlgn="auto">
              <a:lnSpc>
                <a:spcPct val="150000"/>
              </a:lnSpc>
              <a:buNone/>
            </a:pP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en-US" altLang="zh-CN" sz="2000"/>
              <a:t>Ctrl + S</a:t>
            </a:r>
            <a:r>
              <a:rPr lang="zh-CN" altLang="en-US" sz="2000"/>
              <a:t>保存场景</a:t>
            </a:r>
            <a:r>
              <a:rPr lang="en-US" altLang="zh-CN" sz="2000"/>
              <a:t>, </a:t>
            </a:r>
            <a:r>
              <a:rPr lang="zh-CN" altLang="en-US" sz="2000">
                <a:solidFill>
                  <a:srgbClr val="FF0000"/>
                </a:solidFill>
              </a:rPr>
              <a:t>当未保存的场景崩溃时</a:t>
            </a:r>
            <a:r>
              <a:rPr lang="en-US" altLang="zh-CN" sz="2000"/>
              <a:t>:</a:t>
            </a:r>
            <a:r>
              <a:rPr lang="zh-CN" altLang="en-US" sz="2000"/>
              <a:t>先不要打开</a:t>
            </a:r>
            <a:r>
              <a:rPr lang="en-US" altLang="zh-CN" sz="2000"/>
              <a:t>Unity</a:t>
            </a:r>
            <a:endParaRPr lang="zh-CN" altLang="en-US" sz="2000"/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sz="2000"/>
              <a:t>1、先找到项目所在的目录中（这个文件目录包含了Assets、ProjectSettings等目录），进入该目录下的Temp/__Backupscenes目录，在其中你会发现0.backup文件，这个就是保存场景的文件。（如果没有，那就说明</a:t>
            </a:r>
            <a:r>
              <a:rPr lang="zh-CN" altLang="en-US" sz="2000"/>
              <a:t>无法恢复</a:t>
            </a:r>
            <a:r>
              <a:rPr lang="en-US" altLang="zh-CN" sz="2000"/>
              <a:t>）</a:t>
            </a:r>
            <a:endParaRPr lang="zh-CN" altLang="en-US" sz="2000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000"/>
              <a:t>2、接着，最关键的步骤就是复制这个文件，并将其复制替换之前的场景文件。然后将该文件的扩展名设置为unity，以使此文件可识别为unity场景文件。</a:t>
            </a:r>
            <a:endParaRPr lang="zh-CN" altLang="en-US" sz="2000"/>
          </a:p>
          <a:p>
            <a:pPr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35"/>
            <a:ext cx="10515600" cy="6857365"/>
          </a:xfrm>
        </p:spPr>
        <p:txBody>
          <a:bodyPr>
            <a:normAutofit fontScale="80000"/>
          </a:bodyPr>
          <a:p>
            <a:pPr marL="0" indent="0">
              <a:buNone/>
            </a:pPr>
            <a:r>
              <a:rPr lang="zh-CN" altLang="en-US" sz="3200" b="1"/>
              <a:t>Pivot/Center（切换快捷键Z）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/>
              <a:t>Pivot（轴心）：物体的轴心是在模型文件中设定的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Center（中心）：Unity根据物体的大小计算出来的物体的中心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 sz="3200" b="1"/>
              <a:t>Global/Local（快捷键X）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/>
              <a:t>Global（世界）：坐标轴会是世界坐标轴的方向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Local（本地）：坐标轴会是模型坐标轴的方向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 sz="4000" b="1"/>
              <a:t>开关</a:t>
            </a:r>
            <a:endParaRPr lang="zh-CN" altLang="en-US" sz="4000" b="1"/>
          </a:p>
          <a:p>
            <a:pPr marL="0" indent="0">
              <a:buNone/>
            </a:pPr>
            <a:r>
              <a:rPr lang="en-US" altLang="zh-CN"/>
              <a:t>2D（快捷键数字2，字母W上面的2，不是小键盘的2）：在2D和3D之间切换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灯光：开启/关闭场景中的灯光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音效：开启后，场景中所有自动播放的音效会开始播放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tips: </a:t>
            </a:r>
            <a:r>
              <a:rPr lang="zh-CN" altLang="en-US"/>
              <a:t>显示的是啥就是啥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7040" y="1668780"/>
            <a:ext cx="1466850" cy="304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445" y="5147310"/>
            <a:ext cx="828675" cy="25717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68605"/>
            <a:ext cx="10515600" cy="5908675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shaded</a:t>
            </a:r>
            <a:r>
              <a:rPr lang="zh-CN" altLang="en-US" sz="3200" b="1"/>
              <a:t>绘制模式</a:t>
            </a:r>
            <a:endParaRPr lang="zh-CN" altLang="en-US" sz="3200" b="1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400"/>
              <a:t>Shading Mode中的选项，可以用来查看场景中的模型</a:t>
            </a:r>
            <a:endParaRPr lang="zh-CN" altLang="en-US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400"/>
              <a:t>Shaded 着色绘制（会显示面的颜色和纹理等）</a:t>
            </a:r>
            <a:endParaRPr lang="zh-CN" altLang="en-US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400"/>
              <a:t>Wireframe 使用线框绘制</a:t>
            </a:r>
            <a:endParaRPr lang="zh-CN" altLang="en-US" sz="2400"/>
          </a:p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2400"/>
              <a:t>Shaded Wireframe 绘制带有纹理的面的同时显示线框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165" y="-147955"/>
            <a:ext cx="2695575" cy="715327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46735" y="1564005"/>
            <a:ext cx="4267200" cy="3076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635" y="1564005"/>
            <a:ext cx="2571750" cy="16097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18490" y="592455"/>
            <a:ext cx="3434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/>
              <a:t>额外的一些小工具</a:t>
            </a:r>
            <a:endParaRPr lang="zh-CN" altLang="en-US" sz="3200" b="1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7885" y="432435"/>
            <a:ext cx="3124200" cy="621982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115"/>
            <a:ext cx="10515600" cy="660781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Game</a:t>
            </a:r>
            <a:r>
              <a:rPr lang="zh-CN" altLang="en-US" sz="3200" b="1"/>
              <a:t>窗口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400"/>
              <a:t>Game窗口中可以运行显示游戏最终运行的画面。</a:t>
            </a:r>
            <a:endParaRPr lang="zh-CN" altLang="en-US" sz="2400"/>
          </a:p>
          <a:p>
            <a:pPr marL="0" indent="0">
              <a:buNone/>
            </a:pP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413510"/>
            <a:ext cx="9253220" cy="477583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9225"/>
            <a:ext cx="10515600" cy="6509385"/>
          </a:xfrm>
        </p:spPr>
        <p:txBody>
          <a:bodyPr>
            <a:normAutofit/>
          </a:bodyPr>
          <a:p>
            <a:endParaRPr lang="zh-CN" altLang="en-US" sz="2000"/>
          </a:p>
          <a:p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Maximize on Play</a:t>
            </a:r>
            <a:r>
              <a:rPr lang="zh-CN" altLang="en-US" sz="2000"/>
              <a:t> 点击启用：当进入播放模式时，使用此选项可使Game窗口最大化（编辑器窗口的100％）以进行全屏预览。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Mute audio</a:t>
            </a:r>
            <a:r>
              <a:rPr lang="zh-CN" altLang="en-US" sz="2000"/>
              <a:t> 点击启用：进入播放模式时，使用此选项，游戏中的音频会静音。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VSync </a:t>
            </a:r>
            <a:r>
              <a:rPr lang="zh-CN" altLang="en-US" sz="2000"/>
              <a:t>是否开启垂直同步。VSync是垂直同期(Vertical Synchronization)的简称。基本的思路是将你的FPS和显示器的刷新率同期起来。其目的是</a:t>
            </a:r>
            <a:r>
              <a:rPr lang="zh-CN" altLang="en-US" sz="2000">
                <a:solidFill>
                  <a:srgbClr val="FF0000"/>
                </a:solidFill>
              </a:rPr>
              <a:t>避免一种称之为"撕裂"的现象</a:t>
            </a:r>
            <a:r>
              <a:rPr lang="zh-CN" altLang="en-US" sz="2000"/>
              <a:t>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Stats </a:t>
            </a:r>
            <a:r>
              <a:rPr lang="zh-CN" altLang="en-US" sz="2000"/>
              <a:t>点击此按钮显示隐藏统计窗口，其中包含有关游戏音频和图形的渲染统计信息。这对于在游戏模式下监控游戏性能非常有用。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olidFill>
                  <a:srgbClr val="FF0000"/>
                </a:solidFill>
              </a:rPr>
              <a:t>Gizmos </a:t>
            </a:r>
            <a:r>
              <a:rPr lang="zh-CN" altLang="en-US" sz="2000"/>
              <a:t>点击此按钮切换Gizmos的可见性。右边的小三角下拉菜单和Scene窗口中的Gizmos菜单功能类似。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342265"/>
            <a:ext cx="2800350" cy="5810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0040"/>
            <a:ext cx="10515600" cy="636270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炉石传说</a:t>
            </a:r>
            <a:r>
              <a:rPr lang="en-US" altLang="zh-CN" sz="3200" b="1"/>
              <a:t>:</a:t>
            </a:r>
            <a:endParaRPr lang="en-US" altLang="zh-CN" sz="3200" b="1"/>
          </a:p>
          <a:p>
            <a:pPr marL="0" indent="0">
              <a:buNone/>
            </a:pPr>
            <a:endParaRPr lang="en-US" altLang="zh-CN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2550" y="989965"/>
            <a:ext cx="9486900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8280"/>
            <a:ext cx="10515600" cy="634809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分辨率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>
                <a:sym typeface="+mn-ea"/>
              </a:rPr>
              <a:t>通常分辨率一般为</a:t>
            </a:r>
            <a:r>
              <a:rPr lang="en-US" altLang="zh-CN">
                <a:sym typeface="+mn-ea"/>
              </a:rPr>
              <a:t>16:9, </a:t>
            </a:r>
            <a:r>
              <a:rPr lang="zh-CN" altLang="en-US">
                <a:sym typeface="+mn-ea"/>
              </a:rPr>
              <a:t>但是在实际工作中</a:t>
            </a:r>
            <a:r>
              <a:rPr lang="en-US" altLang="zh-CN">
                <a:sym typeface="+mn-ea"/>
              </a:rPr>
              <a:t>, </a:t>
            </a:r>
            <a:r>
              <a:rPr lang="zh-CN" altLang="en-US">
                <a:sym typeface="+mn-ea"/>
              </a:rPr>
              <a:t>需要根据不同的机型做适配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9505" y="1304925"/>
            <a:ext cx="7506970" cy="548449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8585"/>
            <a:ext cx="10515600" cy="6577965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Inspector</a:t>
            </a:r>
            <a:r>
              <a:rPr lang="zh-CN" altLang="en-US" sz="3200" b="1"/>
              <a:t>面板介绍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400"/>
              <a:t>Inspector窗口类似一个属性属性窗口，可以修改、设置选中物体、资源的属性。</a:t>
            </a:r>
            <a:endParaRPr lang="zh-CN" altLang="en-US" sz="2400"/>
          </a:p>
          <a:p>
            <a:r>
              <a:rPr lang="zh-CN" altLang="en-US" sz="2400"/>
              <a:t>当前选中Hierarchy中的物体时，可以编辑修改场景中物体的属性</a:t>
            </a:r>
            <a:endParaRPr lang="zh-CN" altLang="en-US" sz="2400"/>
          </a:p>
          <a:p>
            <a:r>
              <a:rPr lang="zh-CN" altLang="en-US" sz="2400"/>
              <a:t>当前选中Project窗口中的资源时，可以编辑修改资源的属性。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34660" y="2689225"/>
            <a:ext cx="4027170" cy="32061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470" y="2233930"/>
            <a:ext cx="2870200" cy="438277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115"/>
            <a:ext cx="10515600" cy="655764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设置图标</a:t>
            </a:r>
            <a:endParaRPr lang="zh-CN" altLang="en-US" sz="3200" b="1"/>
          </a:p>
          <a:p>
            <a:pPr marL="0" indent="0">
              <a:buNone/>
            </a:pPr>
            <a:endParaRPr lang="zh-CN" altLang="en-US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938530"/>
            <a:ext cx="1847850" cy="16859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210" y="938530"/>
            <a:ext cx="2114550" cy="2581275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8760"/>
            <a:ext cx="10515600" cy="593852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游戏对象的激活状态</a:t>
            </a:r>
            <a:endParaRPr lang="zh-CN" altLang="en-US" sz="3200" b="1"/>
          </a:p>
          <a:p>
            <a:pPr marL="0" indent="0">
              <a:buNone/>
            </a:pPr>
            <a:r>
              <a:rPr lang="zh-CN" altLang="en-US" sz="2400"/>
              <a:t>上图红框位置中有一个复选框，指示了这个物体是否是激活状态。</a:t>
            </a:r>
            <a:endParaRPr lang="zh-CN" altLang="en-US" sz="2400"/>
          </a:p>
          <a:p>
            <a:pPr marL="0" indent="0">
              <a:buNone/>
            </a:pPr>
            <a:endParaRPr lang="zh-CN" altLang="en-US" sz="2400"/>
          </a:p>
          <a:p>
            <a:pPr fontAlgn="auto">
              <a:lnSpc>
                <a:spcPct val="150000"/>
              </a:lnSpc>
            </a:pPr>
            <a:r>
              <a:rPr lang="zh-CN" altLang="en-US" sz="2400"/>
              <a:t>勾选：即激活状态，物体上的所有启用的组件都会运行（组件的概念后续会讲到），简单来说物体会显示出来。</a:t>
            </a:r>
            <a:endParaRPr lang="zh-CN" altLang="en-US" sz="2400"/>
          </a:p>
          <a:p>
            <a:pPr fontAlgn="auto">
              <a:lnSpc>
                <a:spcPct val="150000"/>
              </a:lnSpc>
            </a:pPr>
            <a:r>
              <a:rPr lang="zh-CN" altLang="en-US" sz="2400"/>
              <a:t>不勾选：即隐藏状态，物体不会显示，物体上的组件也不会运行。</a:t>
            </a:r>
            <a:endParaRPr lang="zh-CN" altLang="en-US" sz="2400"/>
          </a:p>
          <a:p>
            <a:pPr fontAlgn="auto">
              <a:lnSpc>
                <a:spcPct val="150000"/>
              </a:lnSpc>
            </a:pPr>
            <a:endParaRPr lang="zh-CN" altLang="en-US" sz="2400"/>
          </a:p>
          <a:p>
            <a:pPr fontAlgn="auto">
              <a:lnSpc>
                <a:spcPct val="150000"/>
              </a:lnSpc>
            </a:pP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8075" y="4111625"/>
            <a:ext cx="3305175" cy="1628775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8585"/>
            <a:ext cx="10515600" cy="6638290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游戏对象修改名称</a:t>
            </a:r>
            <a:endParaRPr lang="zh-CN" altLang="en-US" sz="3200" b="1"/>
          </a:p>
          <a:p>
            <a:pPr marL="0" indent="0">
              <a:buNone/>
            </a:pPr>
            <a:r>
              <a:rPr lang="en-US" altLang="zh-CN" sz="3200"/>
              <a:t>Hierarchy</a:t>
            </a:r>
            <a:r>
              <a:rPr lang="zh-CN" altLang="en-US" sz="3200"/>
              <a:t>面板选中按</a:t>
            </a:r>
            <a:r>
              <a:rPr lang="en-US" altLang="zh-CN" sz="3200"/>
              <a:t>F2</a:t>
            </a:r>
            <a:endParaRPr lang="en-US" altLang="zh-CN" sz="3200"/>
          </a:p>
          <a:p>
            <a:pPr marL="0" indent="0">
              <a:buNone/>
            </a:pPr>
            <a:r>
              <a:rPr lang="en-US" altLang="zh-CN" sz="3200"/>
              <a:t>Inspector</a:t>
            </a:r>
            <a:r>
              <a:rPr lang="zh-CN" altLang="en-US" sz="3200"/>
              <a:t>面板</a:t>
            </a:r>
            <a:r>
              <a:rPr lang="zh-CN" altLang="en-US" sz="3200"/>
              <a:t>直接修改</a:t>
            </a:r>
            <a:endParaRPr lang="zh-CN" altLang="en-US" sz="3200"/>
          </a:p>
          <a:p>
            <a:pPr marL="0" indent="0">
              <a:buNone/>
            </a:pPr>
            <a:endParaRPr lang="zh-CN" alt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1000" y="508635"/>
            <a:ext cx="4781550" cy="56007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88265"/>
            <a:ext cx="10515600" cy="6597650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Tag</a:t>
            </a:r>
            <a:r>
              <a:rPr lang="zh-CN" altLang="en-US" sz="3200" b="1"/>
              <a:t>和</a:t>
            </a:r>
            <a:r>
              <a:rPr lang="en-US" altLang="zh-CN" sz="3200" b="1"/>
              <a:t>Layer</a:t>
            </a:r>
            <a:endParaRPr lang="en-US" altLang="zh-CN" sz="3200" b="1"/>
          </a:p>
          <a:p>
            <a:pPr marL="0" indent="0">
              <a:buNone/>
            </a:pPr>
            <a:endParaRPr lang="en-US" altLang="zh-CN" sz="3200" b="1"/>
          </a:p>
          <a:p>
            <a:pPr marL="0" indent="0">
              <a:buNone/>
            </a:pPr>
            <a:r>
              <a:rPr lang="en-US" altLang="zh-CN" sz="1800" b="1"/>
              <a:t>Tag</a:t>
            </a:r>
            <a:r>
              <a:rPr lang="en-US" altLang="zh-CN" sz="1800"/>
              <a:t>:    即标签，你可以给一个物体添加标签用于区分不同的物体，</a:t>
            </a:r>
            <a:endParaRPr lang="en-US" altLang="zh-CN" sz="1800"/>
          </a:p>
          <a:p>
            <a:pPr marL="0" indent="0">
              <a:buNone/>
            </a:pPr>
            <a:r>
              <a:rPr lang="en-US" altLang="zh-CN" sz="1800"/>
              <a:t>比如用朋友和敌人来区分不同的角色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  <a:p>
            <a:pPr marL="0" indent="0">
              <a:buNone/>
            </a:pPr>
            <a:r>
              <a:rPr lang="en-US" altLang="zh-CN" sz="1800" b="1"/>
              <a:t>Layer</a:t>
            </a:r>
            <a:r>
              <a:rPr lang="en-US" altLang="zh-CN" sz="1800"/>
              <a:t>:在摄像机、物理</a:t>
            </a:r>
            <a:r>
              <a:rPr lang="zh-CN" altLang="en-US" sz="1800"/>
              <a:t>检测</a:t>
            </a:r>
            <a:r>
              <a:rPr lang="en-US" altLang="zh-CN" sz="1800"/>
              <a:t>时非常有用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96325" y="88265"/>
            <a:ext cx="3086100" cy="27908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0050" y="3474085"/>
            <a:ext cx="3762375" cy="2486025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练习</a:t>
            </a:r>
            <a:r>
              <a:rPr lang="en-US" altLang="zh-CN"/>
              <a:t>/</a:t>
            </a:r>
            <a:r>
              <a:rPr lang="zh-CN" altLang="en-US"/>
              <a:t>作业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熟悉</a:t>
            </a:r>
            <a:r>
              <a:rPr lang="en-US" altLang="zh-CN"/>
              <a:t>Unity</a:t>
            </a:r>
            <a:r>
              <a:rPr lang="zh-CN" altLang="en-US"/>
              <a:t>的各个窗口和面板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二</a:t>
            </a:r>
            <a:r>
              <a:rPr lang="en-US" altLang="zh-CN"/>
              <a:t>.U3D</a:t>
            </a:r>
            <a:r>
              <a:rPr lang="zh-CN" altLang="en-US"/>
              <a:t>的安装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百度搜索</a:t>
            </a:r>
            <a:r>
              <a:rPr lang="en-US" altLang="zh-CN"/>
              <a:t>Unity</a:t>
            </a:r>
            <a:r>
              <a:rPr lang="zh-CN" altLang="en-US"/>
              <a:t>进入官网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427605"/>
            <a:ext cx="7153275" cy="3924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528955"/>
            <a:ext cx="8088630" cy="56026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2475" y="857250"/>
            <a:ext cx="381952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23365" y="287655"/>
            <a:ext cx="9543415" cy="60648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三</a:t>
            </a:r>
            <a:r>
              <a:rPr lang="en-US" altLang="zh-CN"/>
              <a:t>.</a:t>
            </a:r>
            <a:r>
              <a:rPr lang="zh-CN" altLang="en-US"/>
              <a:t>创建一个</a:t>
            </a:r>
            <a:r>
              <a:rPr lang="en-US" altLang="zh-CN"/>
              <a:t>U3D</a:t>
            </a:r>
            <a:r>
              <a:rPr lang="zh-CN" altLang="en-US"/>
              <a:t>工程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创建一个</a:t>
            </a:r>
            <a:r>
              <a:rPr lang="en-US" altLang="zh-CN"/>
              <a:t>Unity</a:t>
            </a:r>
            <a:r>
              <a:rPr lang="zh-CN" altLang="en-US"/>
              <a:t>项目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先注册一个</a:t>
            </a:r>
            <a:r>
              <a:rPr lang="en-US" altLang="zh-CN"/>
              <a:t>U3D</a:t>
            </a:r>
            <a:r>
              <a:rPr lang="zh-CN" altLang="en-US"/>
              <a:t>的</a:t>
            </a:r>
            <a:r>
              <a:rPr lang="en-US" altLang="zh-CN"/>
              <a:t>ID,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用微信即可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84750" y="1564005"/>
            <a:ext cx="6967220" cy="51536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44015" y="88265"/>
            <a:ext cx="8903335" cy="65779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3664</Words>
  <Application>WPS 演示</Application>
  <PresentationFormat>宽屏</PresentationFormat>
  <Paragraphs>261</Paragraphs>
  <Slides>46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3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第十一课 Unity的基础操作</vt:lpstr>
      <vt:lpstr>一.Unity是什么?</vt:lpstr>
      <vt:lpstr>PowerPoint 演示文稿</vt:lpstr>
      <vt:lpstr>PowerPoint 演示文稿</vt:lpstr>
      <vt:lpstr>二.U3D的安装</vt:lpstr>
      <vt:lpstr>PowerPoint 演示文稿</vt:lpstr>
      <vt:lpstr>PowerPoint 演示文稿</vt:lpstr>
      <vt:lpstr>三.创建一个U3D工程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四.U3D窗口介绍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练习/作业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Fang.R</cp:lastModifiedBy>
  <cp:revision>30</cp:revision>
  <dcterms:created xsi:type="dcterms:W3CDTF">2020-09-16T02:12:00Z</dcterms:created>
  <dcterms:modified xsi:type="dcterms:W3CDTF">2020-11-27T03:13:37Z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